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</p:sldIdLst>
  <p:sldSz cx="18288000" cy="10287000"/>
  <p:notesSz cx="6858000" cy="9144000"/>
  <p:embeddedFontLst>
    <p:embeddedFont>
      <p:font typeface="Poppins" panose="00000500000000000000" pitchFamily="2" charset="0"/>
      <p:regular r:id="rId32"/>
    </p:embeddedFont>
    <p:embeddedFont>
      <p:font typeface="Poppins Bold" panose="00000800000000000000" charset="0"/>
      <p:regular r:id="rId33"/>
    </p:embeddedFont>
    <p:embeddedFont>
      <p:font typeface="Poppins Italics" panose="020B0604020202020204" charset="0"/>
      <p:regular r:id="rId34"/>
    </p:embeddedFont>
    <p:embeddedFont>
      <p:font typeface="Poppins Medium" panose="00000600000000000000" pitchFamily="2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EB6AD-E944-4BC9-81CC-DBFCDCEC828B}" v="7" dt="2025-02-24T10:20:13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Kennerley" userId="d236ab1c1c8b692c" providerId="LiveId" clId="{035EB6AD-E944-4BC9-81CC-DBFCDCEC828B}"/>
    <pc:docChg chg="undo custSel addSld delSld modSld sldOrd">
      <pc:chgData name="Ross Kennerley" userId="d236ab1c1c8b692c" providerId="LiveId" clId="{035EB6AD-E944-4BC9-81CC-DBFCDCEC828B}" dt="2025-02-25T08:46:24.619" v="821" actId="20577"/>
      <pc:docMkLst>
        <pc:docMk/>
      </pc:docMkLst>
      <pc:sldChg chg="modSp mod">
        <pc:chgData name="Ross Kennerley" userId="d236ab1c1c8b692c" providerId="LiveId" clId="{035EB6AD-E944-4BC9-81CC-DBFCDCEC828B}" dt="2025-02-24T10:21:13.158" v="820" actId="20577"/>
        <pc:sldMkLst>
          <pc:docMk/>
          <pc:sldMk cId="0" sldId="258"/>
        </pc:sldMkLst>
        <pc:spChg chg="mod">
          <ac:chgData name="Ross Kennerley" userId="d236ab1c1c8b692c" providerId="LiveId" clId="{035EB6AD-E944-4BC9-81CC-DBFCDCEC828B}" dt="2025-02-24T10:21:13.158" v="820" actId="20577"/>
          <ac:spMkLst>
            <pc:docMk/>
            <pc:sldMk cId="0" sldId="258"/>
            <ac:spMk id="4" creationId="{00000000-0000-0000-0000-000000000000}"/>
          </ac:spMkLst>
        </pc:spChg>
      </pc:sldChg>
      <pc:sldChg chg="modSp mod">
        <pc:chgData name="Ross Kennerley" userId="d236ab1c1c8b692c" providerId="LiveId" clId="{035EB6AD-E944-4BC9-81CC-DBFCDCEC828B}" dt="2025-02-24T08:30:07.885" v="172" actId="20577"/>
        <pc:sldMkLst>
          <pc:docMk/>
          <pc:sldMk cId="0" sldId="261"/>
        </pc:sldMkLst>
        <pc:spChg chg="mod">
          <ac:chgData name="Ross Kennerley" userId="d236ab1c1c8b692c" providerId="LiveId" clId="{035EB6AD-E944-4BC9-81CC-DBFCDCEC828B}" dt="2025-02-24T08:30:07.885" v="172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Ross Kennerley" userId="d236ab1c1c8b692c" providerId="LiveId" clId="{035EB6AD-E944-4BC9-81CC-DBFCDCEC828B}" dt="2025-02-24T09:30:21.349" v="414" actId="20577"/>
        <pc:sldMkLst>
          <pc:docMk/>
          <pc:sldMk cId="0" sldId="264"/>
        </pc:sldMkLst>
        <pc:spChg chg="mod">
          <ac:chgData name="Ross Kennerley" userId="d236ab1c1c8b692c" providerId="LiveId" clId="{035EB6AD-E944-4BC9-81CC-DBFCDCEC828B}" dt="2025-02-24T09:30:21.349" v="414" actId="20577"/>
          <ac:spMkLst>
            <pc:docMk/>
            <pc:sldMk cId="0" sldId="264"/>
            <ac:spMk id="4" creationId="{00000000-0000-0000-0000-000000000000}"/>
          </ac:spMkLst>
        </pc:spChg>
      </pc:sldChg>
      <pc:sldChg chg="modSp mod">
        <pc:chgData name="Ross Kennerley" userId="d236ab1c1c8b692c" providerId="LiveId" clId="{035EB6AD-E944-4BC9-81CC-DBFCDCEC828B}" dt="2025-02-24T09:47:59.906" v="433" actId="20577"/>
        <pc:sldMkLst>
          <pc:docMk/>
          <pc:sldMk cId="0" sldId="273"/>
        </pc:sldMkLst>
        <pc:spChg chg="mod">
          <ac:chgData name="Ross Kennerley" userId="d236ab1c1c8b692c" providerId="LiveId" clId="{035EB6AD-E944-4BC9-81CC-DBFCDCEC828B}" dt="2025-02-24T09:47:59.906" v="433" actId="20577"/>
          <ac:spMkLst>
            <pc:docMk/>
            <pc:sldMk cId="0" sldId="273"/>
            <ac:spMk id="4" creationId="{00000000-0000-0000-0000-000000000000}"/>
          </ac:spMkLst>
        </pc:spChg>
      </pc:sldChg>
      <pc:sldChg chg="modSp mod">
        <pc:chgData name="Ross Kennerley" userId="d236ab1c1c8b692c" providerId="LiveId" clId="{035EB6AD-E944-4BC9-81CC-DBFCDCEC828B}" dt="2025-02-24T08:34:24.700" v="315" actId="20577"/>
        <pc:sldMkLst>
          <pc:docMk/>
          <pc:sldMk cId="0" sldId="275"/>
        </pc:sldMkLst>
        <pc:spChg chg="mod">
          <ac:chgData name="Ross Kennerley" userId="d236ab1c1c8b692c" providerId="LiveId" clId="{035EB6AD-E944-4BC9-81CC-DBFCDCEC828B}" dt="2025-02-24T08:34:24.700" v="315" actId="20577"/>
          <ac:spMkLst>
            <pc:docMk/>
            <pc:sldMk cId="0" sldId="275"/>
            <ac:spMk id="4" creationId="{00000000-0000-0000-0000-000000000000}"/>
          </ac:spMkLst>
        </pc:spChg>
      </pc:sldChg>
      <pc:sldChg chg="modSp mod">
        <pc:chgData name="Ross Kennerley" userId="d236ab1c1c8b692c" providerId="LiveId" clId="{035EB6AD-E944-4BC9-81CC-DBFCDCEC828B}" dt="2025-02-24T09:51:42.369" v="436" actId="20577"/>
        <pc:sldMkLst>
          <pc:docMk/>
          <pc:sldMk cId="0" sldId="276"/>
        </pc:sldMkLst>
        <pc:spChg chg="mod">
          <ac:chgData name="Ross Kennerley" userId="d236ab1c1c8b692c" providerId="LiveId" clId="{035EB6AD-E944-4BC9-81CC-DBFCDCEC828B}" dt="2025-02-24T09:51:42.369" v="436" actId="20577"/>
          <ac:spMkLst>
            <pc:docMk/>
            <pc:sldMk cId="0" sldId="276"/>
            <ac:spMk id="4" creationId="{00000000-0000-0000-0000-000000000000}"/>
          </ac:spMkLst>
        </pc:spChg>
      </pc:sldChg>
      <pc:sldChg chg="modSp mod">
        <pc:chgData name="Ross Kennerley" userId="d236ab1c1c8b692c" providerId="LiveId" clId="{035EB6AD-E944-4BC9-81CC-DBFCDCEC828B}" dt="2025-02-24T09:52:10.229" v="437" actId="20577"/>
        <pc:sldMkLst>
          <pc:docMk/>
          <pc:sldMk cId="0" sldId="277"/>
        </pc:sldMkLst>
        <pc:spChg chg="mod">
          <ac:chgData name="Ross Kennerley" userId="d236ab1c1c8b692c" providerId="LiveId" clId="{035EB6AD-E944-4BC9-81CC-DBFCDCEC828B}" dt="2025-02-24T09:52:10.229" v="437" actId="20577"/>
          <ac:spMkLst>
            <pc:docMk/>
            <pc:sldMk cId="0" sldId="277"/>
            <ac:spMk id="4" creationId="{00000000-0000-0000-0000-000000000000}"/>
          </ac:spMkLst>
        </pc:spChg>
      </pc:sldChg>
      <pc:sldChg chg="modSp mod">
        <pc:chgData name="Ross Kennerley" userId="d236ab1c1c8b692c" providerId="LiveId" clId="{035EB6AD-E944-4BC9-81CC-DBFCDCEC828B}" dt="2025-02-24T08:24:24.484" v="87" actId="20577"/>
        <pc:sldMkLst>
          <pc:docMk/>
          <pc:sldMk cId="0" sldId="278"/>
        </pc:sldMkLst>
        <pc:spChg chg="mod">
          <ac:chgData name="Ross Kennerley" userId="d236ab1c1c8b692c" providerId="LiveId" clId="{035EB6AD-E944-4BC9-81CC-DBFCDCEC828B}" dt="2025-02-24T08:24:24.484" v="87" actId="20577"/>
          <ac:spMkLst>
            <pc:docMk/>
            <pc:sldMk cId="0" sldId="278"/>
            <ac:spMk id="4" creationId="{00000000-0000-0000-0000-000000000000}"/>
          </ac:spMkLst>
        </pc:spChg>
      </pc:sldChg>
      <pc:sldChg chg="modSp mod">
        <pc:chgData name="Ross Kennerley" userId="d236ab1c1c8b692c" providerId="LiveId" clId="{035EB6AD-E944-4BC9-81CC-DBFCDCEC828B}" dt="2025-02-24T09:57:18.511" v="484" actId="20577"/>
        <pc:sldMkLst>
          <pc:docMk/>
          <pc:sldMk cId="0" sldId="279"/>
        </pc:sldMkLst>
        <pc:spChg chg="mod">
          <ac:chgData name="Ross Kennerley" userId="d236ab1c1c8b692c" providerId="LiveId" clId="{035EB6AD-E944-4BC9-81CC-DBFCDCEC828B}" dt="2025-02-24T09:57:18.511" v="484" actId="20577"/>
          <ac:spMkLst>
            <pc:docMk/>
            <pc:sldMk cId="0" sldId="279"/>
            <ac:spMk id="3" creationId="{00000000-0000-0000-0000-000000000000}"/>
          </ac:spMkLst>
        </pc:spChg>
        <pc:spChg chg="mod">
          <ac:chgData name="Ross Kennerley" userId="d236ab1c1c8b692c" providerId="LiveId" clId="{035EB6AD-E944-4BC9-81CC-DBFCDCEC828B}" dt="2025-02-24T08:35:32.257" v="338" actId="20577"/>
          <ac:spMkLst>
            <pc:docMk/>
            <pc:sldMk cId="0" sldId="279"/>
            <ac:spMk id="4" creationId="{00000000-0000-0000-0000-000000000000}"/>
          </ac:spMkLst>
        </pc:spChg>
      </pc:sldChg>
      <pc:sldChg chg="modSp mod">
        <pc:chgData name="Ross Kennerley" userId="d236ab1c1c8b692c" providerId="LiveId" clId="{035EB6AD-E944-4BC9-81CC-DBFCDCEC828B}" dt="2025-02-24T09:57:06.408" v="466" actId="20577"/>
        <pc:sldMkLst>
          <pc:docMk/>
          <pc:sldMk cId="0" sldId="280"/>
        </pc:sldMkLst>
        <pc:spChg chg="mod">
          <ac:chgData name="Ross Kennerley" userId="d236ab1c1c8b692c" providerId="LiveId" clId="{035EB6AD-E944-4BC9-81CC-DBFCDCEC828B}" dt="2025-02-24T09:57:06.408" v="466" actId="20577"/>
          <ac:spMkLst>
            <pc:docMk/>
            <pc:sldMk cId="0" sldId="280"/>
            <ac:spMk id="12" creationId="{00000000-0000-0000-0000-000000000000}"/>
          </ac:spMkLst>
        </pc:spChg>
        <pc:spChg chg="mod">
          <ac:chgData name="Ross Kennerley" userId="d236ab1c1c8b692c" providerId="LiveId" clId="{035EB6AD-E944-4BC9-81CC-DBFCDCEC828B}" dt="2025-02-24T08:35:56.140" v="340" actId="20577"/>
          <ac:spMkLst>
            <pc:docMk/>
            <pc:sldMk cId="0" sldId="280"/>
            <ac:spMk id="13" creationId="{00000000-0000-0000-0000-000000000000}"/>
          </ac:spMkLst>
        </pc:spChg>
      </pc:sldChg>
      <pc:sldChg chg="modSp mod">
        <pc:chgData name="Ross Kennerley" userId="d236ab1c1c8b692c" providerId="LiveId" clId="{035EB6AD-E944-4BC9-81CC-DBFCDCEC828B}" dt="2025-02-24T08:26:05.440" v="147" actId="20577"/>
        <pc:sldMkLst>
          <pc:docMk/>
          <pc:sldMk cId="0" sldId="281"/>
        </pc:sldMkLst>
        <pc:spChg chg="mod">
          <ac:chgData name="Ross Kennerley" userId="d236ab1c1c8b692c" providerId="LiveId" clId="{035EB6AD-E944-4BC9-81CC-DBFCDCEC828B}" dt="2025-02-24T08:26:05.440" v="147" actId="20577"/>
          <ac:spMkLst>
            <pc:docMk/>
            <pc:sldMk cId="0" sldId="281"/>
            <ac:spMk id="4" creationId="{00000000-0000-0000-0000-000000000000}"/>
          </ac:spMkLst>
        </pc:spChg>
      </pc:sldChg>
      <pc:sldChg chg="modSp mod">
        <pc:chgData name="Ross Kennerley" userId="d236ab1c1c8b692c" providerId="LiveId" clId="{035EB6AD-E944-4BC9-81CC-DBFCDCEC828B}" dt="2025-02-25T08:46:24.619" v="821" actId="20577"/>
        <pc:sldMkLst>
          <pc:docMk/>
          <pc:sldMk cId="0" sldId="282"/>
        </pc:sldMkLst>
        <pc:spChg chg="mod">
          <ac:chgData name="Ross Kennerley" userId="d236ab1c1c8b692c" providerId="LiveId" clId="{035EB6AD-E944-4BC9-81CC-DBFCDCEC828B}" dt="2025-02-24T10:06:15.832" v="502" actId="6549"/>
          <ac:spMkLst>
            <pc:docMk/>
            <pc:sldMk cId="0" sldId="282"/>
            <ac:spMk id="4" creationId="{00000000-0000-0000-0000-000000000000}"/>
          </ac:spMkLst>
        </pc:spChg>
        <pc:spChg chg="mod">
          <ac:chgData name="Ross Kennerley" userId="d236ab1c1c8b692c" providerId="LiveId" clId="{035EB6AD-E944-4BC9-81CC-DBFCDCEC828B}" dt="2025-02-25T08:46:24.619" v="821" actId="20577"/>
          <ac:spMkLst>
            <pc:docMk/>
            <pc:sldMk cId="0" sldId="282"/>
            <ac:spMk id="5" creationId="{00000000-0000-0000-0000-000000000000}"/>
          </ac:spMkLst>
        </pc:spChg>
      </pc:sldChg>
      <pc:sldChg chg="addSp modSp mod">
        <pc:chgData name="Ross Kennerley" userId="d236ab1c1c8b692c" providerId="LiveId" clId="{035EB6AD-E944-4BC9-81CC-DBFCDCEC828B}" dt="2025-02-24T08:40:31.723" v="351" actId="14100"/>
        <pc:sldMkLst>
          <pc:docMk/>
          <pc:sldMk cId="0" sldId="283"/>
        </pc:sldMkLst>
        <pc:spChg chg="mod">
          <ac:chgData name="Ross Kennerley" userId="d236ab1c1c8b692c" providerId="LiveId" clId="{035EB6AD-E944-4BC9-81CC-DBFCDCEC828B}" dt="2025-02-24T08:36:35.636" v="341" actId="1076"/>
          <ac:spMkLst>
            <pc:docMk/>
            <pc:sldMk cId="0" sldId="283"/>
            <ac:spMk id="2" creationId="{00000000-0000-0000-0000-000000000000}"/>
          </ac:spMkLst>
        </pc:spChg>
        <pc:picChg chg="add mod">
          <ac:chgData name="Ross Kennerley" userId="d236ab1c1c8b692c" providerId="LiveId" clId="{035EB6AD-E944-4BC9-81CC-DBFCDCEC828B}" dt="2025-02-24T08:40:31.723" v="351" actId="14100"/>
          <ac:picMkLst>
            <pc:docMk/>
            <pc:sldMk cId="0" sldId="283"/>
            <ac:picMk id="4" creationId="{BFB77777-4962-847E-915B-2001E7589FC0}"/>
          </ac:picMkLst>
        </pc:picChg>
      </pc:sldChg>
      <pc:sldChg chg="addSp delSp modSp mod">
        <pc:chgData name="Ross Kennerley" userId="d236ab1c1c8b692c" providerId="LiveId" clId="{035EB6AD-E944-4BC9-81CC-DBFCDCEC828B}" dt="2025-02-24T10:11:43.695" v="797" actId="20577"/>
        <pc:sldMkLst>
          <pc:docMk/>
          <pc:sldMk cId="0" sldId="284"/>
        </pc:sldMkLst>
        <pc:spChg chg="mod">
          <ac:chgData name="Ross Kennerley" userId="d236ab1c1c8b692c" providerId="LiveId" clId="{035EB6AD-E944-4BC9-81CC-DBFCDCEC828B}" dt="2025-02-24T10:11:43.695" v="797" actId="20577"/>
          <ac:spMkLst>
            <pc:docMk/>
            <pc:sldMk cId="0" sldId="284"/>
            <ac:spMk id="4" creationId="{00000000-0000-0000-0000-000000000000}"/>
          </ac:spMkLst>
        </pc:spChg>
        <pc:picChg chg="del">
          <ac:chgData name="Ross Kennerley" userId="d236ab1c1c8b692c" providerId="LiveId" clId="{035EB6AD-E944-4BC9-81CC-DBFCDCEC828B}" dt="2025-02-24T08:39:21.526" v="343" actId="478"/>
          <ac:picMkLst>
            <pc:docMk/>
            <pc:sldMk cId="0" sldId="284"/>
            <ac:picMk id="6" creationId="{EBA4B454-9EED-D680-CE16-D242948286F5}"/>
          </ac:picMkLst>
        </pc:picChg>
        <pc:picChg chg="add mod">
          <ac:chgData name="Ross Kennerley" userId="d236ab1c1c8b692c" providerId="LiveId" clId="{035EB6AD-E944-4BC9-81CC-DBFCDCEC828B}" dt="2025-02-24T08:39:31.649" v="344" actId="1076"/>
          <ac:picMkLst>
            <pc:docMk/>
            <pc:sldMk cId="0" sldId="284"/>
            <ac:picMk id="7" creationId="{C74DE5C8-9ABE-6E5E-FB71-2D13D08FCB9E}"/>
          </ac:picMkLst>
        </pc:picChg>
      </pc:sldChg>
      <pc:sldChg chg="delSp modSp add del mod">
        <pc:chgData name="Ross Kennerley" userId="d236ab1c1c8b692c" providerId="LiveId" clId="{035EB6AD-E944-4BC9-81CC-DBFCDCEC828B}" dt="2025-02-24T10:09:08.555" v="554" actId="2696"/>
        <pc:sldMkLst>
          <pc:docMk/>
          <pc:sldMk cId="1877637619" sldId="285"/>
        </pc:sldMkLst>
        <pc:spChg chg="del mod">
          <ac:chgData name="Ross Kennerley" userId="d236ab1c1c8b692c" providerId="LiveId" clId="{035EB6AD-E944-4BC9-81CC-DBFCDCEC828B}" dt="2025-02-24T10:08:39.255" v="534" actId="478"/>
          <ac:spMkLst>
            <pc:docMk/>
            <pc:sldMk cId="1877637619" sldId="285"/>
            <ac:spMk id="3" creationId="{CDDC3D25-77CA-0BF3-C493-610737DD54D1}"/>
          </ac:spMkLst>
        </pc:spChg>
        <pc:spChg chg="mod">
          <ac:chgData name="Ross Kennerley" userId="d236ab1c1c8b692c" providerId="LiveId" clId="{035EB6AD-E944-4BC9-81CC-DBFCDCEC828B}" dt="2025-02-24T10:08:58.174" v="553" actId="20577"/>
          <ac:spMkLst>
            <pc:docMk/>
            <pc:sldMk cId="1877637619" sldId="285"/>
            <ac:spMk id="4" creationId="{1A9460E8-64DC-C0A3-C37F-1794B3AD4E21}"/>
          </ac:spMkLst>
        </pc:spChg>
        <pc:spChg chg="del mod">
          <ac:chgData name="Ross Kennerley" userId="d236ab1c1c8b692c" providerId="LiveId" clId="{035EB6AD-E944-4BC9-81CC-DBFCDCEC828B}" dt="2025-02-24T10:08:44.167" v="536" actId="478"/>
          <ac:spMkLst>
            <pc:docMk/>
            <pc:sldMk cId="1877637619" sldId="285"/>
            <ac:spMk id="5" creationId="{BAA28459-FE7F-1079-76DB-510D51B83BBD}"/>
          </ac:spMkLst>
        </pc:spChg>
      </pc:sldChg>
      <pc:sldChg chg="modSp add mod ord">
        <pc:chgData name="Ross Kennerley" userId="d236ab1c1c8b692c" providerId="LiveId" clId="{035EB6AD-E944-4BC9-81CC-DBFCDCEC828B}" dt="2025-02-24T10:11:16.143" v="759" actId="313"/>
        <pc:sldMkLst>
          <pc:docMk/>
          <pc:sldMk cId="2955108647" sldId="285"/>
        </pc:sldMkLst>
        <pc:spChg chg="mod">
          <ac:chgData name="Ross Kennerley" userId="d236ab1c1c8b692c" providerId="LiveId" clId="{035EB6AD-E944-4BC9-81CC-DBFCDCEC828B}" dt="2025-02-24T10:09:28.126" v="568" actId="6549"/>
          <ac:spMkLst>
            <pc:docMk/>
            <pc:sldMk cId="2955108647" sldId="285"/>
            <ac:spMk id="3" creationId="{7D88EEFE-FFF9-ADA7-AC29-6742E51FB6DA}"/>
          </ac:spMkLst>
        </pc:spChg>
        <pc:spChg chg="mod">
          <ac:chgData name="Ross Kennerley" userId="d236ab1c1c8b692c" providerId="LiveId" clId="{035EB6AD-E944-4BC9-81CC-DBFCDCEC828B}" dt="2025-02-24T10:11:16.143" v="759" actId="313"/>
          <ac:spMkLst>
            <pc:docMk/>
            <pc:sldMk cId="2955108647" sldId="285"/>
            <ac:spMk id="4" creationId="{943EE2F8-5C2F-5CC0-A8F1-D5CB375B4F4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3948" y="833443"/>
            <a:ext cx="13539724" cy="16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REJUVENATING THE CENTRE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A1BF37"/>
                </a:solidFill>
                <a:latin typeface="Poppins"/>
                <a:ea typeface="Poppins"/>
                <a:cs typeface="Poppins"/>
                <a:sym typeface="Poppins"/>
              </a:rPr>
              <a:t>AGM UPDATE, FEBRUARY 2025</a:t>
            </a:r>
          </a:p>
        </p:txBody>
      </p:sp>
      <p:sp>
        <p:nvSpPr>
          <p:cNvPr id="3" name="Freeform 3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933948" y="3051857"/>
            <a:ext cx="16756772" cy="133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48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MAKING SOUTH BRENT OLD SCHOOL COMMUNITY CENTRE WARM, DRY &amp; WELCOMING FOR THE NEXT 150 YEARS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7280" y="4912899"/>
            <a:ext cx="13274067" cy="4597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8209" lvl="1" indent="-364105" algn="l">
              <a:lnSpc>
                <a:spcPts val="5194"/>
              </a:lnSpc>
              <a:buFont typeface="Arial"/>
              <a:buChar char="•"/>
            </a:pPr>
            <a:r>
              <a:rPr lang="en-US" sz="3372" b="1">
                <a:solidFill>
                  <a:srgbClr val="195092"/>
                </a:solidFill>
                <a:latin typeface="Poppins Bold"/>
                <a:ea typeface="Poppins Bold"/>
                <a:cs typeface="Poppins Bold"/>
                <a:sym typeface="Poppins Bold"/>
              </a:rPr>
              <a:t>Introduction and update | 40 mins</a:t>
            </a:r>
          </a:p>
          <a:p>
            <a:pPr algn="l">
              <a:lnSpc>
                <a:spcPts val="5194"/>
              </a:lnSpc>
            </a:pPr>
            <a:endParaRPr lang="en-US" sz="3372" b="1">
              <a:solidFill>
                <a:srgbClr val="195092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28209" lvl="1" indent="-364105" algn="l">
              <a:lnSpc>
                <a:spcPts val="5194"/>
              </a:lnSpc>
              <a:buFont typeface="Arial"/>
              <a:buChar char="•"/>
            </a:pPr>
            <a:r>
              <a:rPr lang="en-US" sz="3372" b="1">
                <a:solidFill>
                  <a:srgbClr val="195092"/>
                </a:solidFill>
                <a:latin typeface="Poppins Bold"/>
                <a:ea typeface="Poppins Bold"/>
                <a:cs typeface="Poppins Bold"/>
                <a:sym typeface="Poppins Bold"/>
              </a:rPr>
              <a:t>Over to you: Questions, queries and next steps | 20 mins</a:t>
            </a:r>
          </a:p>
          <a:p>
            <a:pPr algn="l">
              <a:lnSpc>
                <a:spcPts val="5194"/>
              </a:lnSpc>
            </a:pPr>
            <a:endParaRPr lang="en-US" sz="3372" b="1">
              <a:solidFill>
                <a:srgbClr val="195092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28209" lvl="1" indent="-364105" algn="l">
              <a:lnSpc>
                <a:spcPts val="5194"/>
              </a:lnSpc>
              <a:buFont typeface="Arial"/>
              <a:buChar char="•"/>
            </a:pPr>
            <a:r>
              <a:rPr lang="en-US" sz="3372" b="1">
                <a:solidFill>
                  <a:srgbClr val="195092"/>
                </a:solidFill>
                <a:latin typeface="Poppins Bold"/>
                <a:ea typeface="Poppins Bold"/>
                <a:cs typeface="Poppins Bold"/>
                <a:sym typeface="Poppins Bold"/>
              </a:rPr>
              <a:t>Food, chat and your help in raising the funds | 30 mins</a:t>
            </a:r>
          </a:p>
          <a:p>
            <a:pPr algn="l">
              <a:lnSpc>
                <a:spcPts val="5194"/>
              </a:lnSpc>
            </a:pPr>
            <a:endParaRPr lang="en-US" sz="3372" b="1">
              <a:solidFill>
                <a:srgbClr val="195092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28209" lvl="1" indent="-364105" algn="l">
              <a:lnSpc>
                <a:spcPts val="5194"/>
              </a:lnSpc>
              <a:buFont typeface="Arial"/>
              <a:buChar char="•"/>
            </a:pPr>
            <a:r>
              <a:rPr lang="en-US" sz="3372" b="1">
                <a:solidFill>
                  <a:srgbClr val="195092"/>
                </a:solidFill>
                <a:latin typeface="Poppins Bold"/>
                <a:ea typeface="Poppins Bold"/>
                <a:cs typeface="Poppins Bold"/>
                <a:sym typeface="Poppins Bold"/>
              </a:rPr>
              <a:t>AGM | 30 mins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28" y="3311964"/>
            <a:ext cx="7000945" cy="70009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33948" y="833443"/>
            <a:ext cx="13539724" cy="16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REJUVENATING THE CENTRE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A1BF37"/>
                </a:solidFill>
                <a:latin typeface="Poppins"/>
                <a:ea typeface="Poppins"/>
                <a:cs typeface="Poppins"/>
                <a:sym typeface="Poppins"/>
              </a:rPr>
              <a:t>HOW IMPORTANT IS THE CENTRE?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3084608"/>
            <a:ext cx="4281488" cy="48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Not important or not important at all</a:t>
            </a:r>
          </a:p>
          <a:p>
            <a:pPr algn="l">
              <a:lnSpc>
                <a:spcPts val="1854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2%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04554" y="3495252"/>
            <a:ext cx="880170" cy="48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Neutral</a:t>
            </a:r>
          </a:p>
          <a:p>
            <a:pPr algn="l">
              <a:lnSpc>
                <a:spcPts val="1854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4%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89499" y="3991314"/>
            <a:ext cx="1239540" cy="48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 answer</a:t>
            </a:r>
          </a:p>
          <a:p>
            <a:pPr algn="l">
              <a:lnSpc>
                <a:spcPts val="1854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6%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44316" y="6062833"/>
            <a:ext cx="1714284" cy="621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69"/>
              </a:lnSpc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Important</a:t>
            </a:r>
          </a:p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15%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87654" y="7147970"/>
            <a:ext cx="3112691" cy="928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Extremely important</a:t>
            </a:r>
          </a:p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73%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6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REJUVENATING THE CENTRE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A1BF37"/>
                </a:solidFill>
                <a:latin typeface="Poppins"/>
                <a:ea typeface="Poppins"/>
                <a:cs typeface="Poppins"/>
                <a:sym typeface="Poppins"/>
              </a:rPr>
              <a:t>WHAT COULD BE BETTER IN THE CENTRE?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55836" y="2988500"/>
            <a:ext cx="189753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Decor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34464" y="4198170"/>
            <a:ext cx="234028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Toilets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32292" y="5407840"/>
            <a:ext cx="2544623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Kitchen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3948" y="6671485"/>
            <a:ext cx="4741311" cy="136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500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Library always</a:t>
            </a:r>
          </a:p>
          <a:p>
            <a:pPr algn="ctr">
              <a:lnSpc>
                <a:spcPts val="5150"/>
              </a:lnSpc>
            </a:pPr>
            <a:r>
              <a:rPr lang="en-US" sz="500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open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28891" y="5785665"/>
            <a:ext cx="1493683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Roof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0921" y="8493935"/>
            <a:ext cx="298736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Entrance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28423" y="2988500"/>
            <a:ext cx="3664275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Youth club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58481" y="4198170"/>
            <a:ext cx="240415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Parking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30251" y="5407840"/>
            <a:ext cx="506062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Heating/energy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35307" y="6617510"/>
            <a:ext cx="1650507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Gym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17222" y="7827180"/>
            <a:ext cx="6286678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Parents and babies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94366" y="9036850"/>
            <a:ext cx="373238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More space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22224" y="2988500"/>
            <a:ext cx="4107018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More studios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92166" y="4063233"/>
            <a:ext cx="5367134" cy="136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500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Better IT/printing facilities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6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REJUVENATING THE CENTRE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A1BF37"/>
                </a:solidFill>
                <a:latin typeface="Poppins"/>
                <a:ea typeface="Poppins"/>
                <a:cs typeface="Poppins"/>
                <a:sym typeface="Poppins"/>
              </a:rPr>
              <a:t>SHOULD WE REPLACE THE ROOF?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28" y="3311964"/>
            <a:ext cx="7000945" cy="700094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144000" y="3084608"/>
            <a:ext cx="317599" cy="48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</a:t>
            </a:r>
          </a:p>
          <a:p>
            <a:pPr algn="l">
              <a:lnSpc>
                <a:spcPts val="1854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1%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45658" y="3209163"/>
            <a:ext cx="1317923" cy="48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Don’t know</a:t>
            </a:r>
          </a:p>
          <a:p>
            <a:pPr algn="l">
              <a:lnSpc>
                <a:spcPts val="1854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7%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08951" y="7641031"/>
            <a:ext cx="600571" cy="62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Yes</a:t>
            </a:r>
          </a:p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92%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6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REJUVENATING THE CENTRE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A1BF37"/>
                </a:solidFill>
                <a:latin typeface="Poppins"/>
                <a:ea typeface="Poppins"/>
                <a:cs typeface="Poppins"/>
                <a:sym typeface="Poppins"/>
              </a:rPr>
              <a:t>SHOULD WE INSTALL SOLAR PANELS?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28" y="3311964"/>
            <a:ext cx="7000945" cy="700094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144000" y="3162300"/>
            <a:ext cx="317599" cy="48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</a:t>
            </a:r>
          </a:p>
          <a:p>
            <a:pPr algn="l">
              <a:lnSpc>
                <a:spcPts val="1854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1%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45658" y="3162300"/>
            <a:ext cx="2643088" cy="734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Don’t know/</a:t>
            </a:r>
          </a:p>
          <a:p>
            <a:pPr algn="l">
              <a:lnSpc>
                <a:spcPts val="1854"/>
              </a:lnSpc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 answer</a:t>
            </a:r>
          </a:p>
          <a:p>
            <a:pPr algn="l">
              <a:lnSpc>
                <a:spcPts val="1854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6%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08951" y="7641031"/>
            <a:ext cx="610493" cy="62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Yes</a:t>
            </a:r>
          </a:p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93%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6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REJUVENATING THE CENTRE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A1BF37"/>
                </a:solidFill>
                <a:latin typeface="Poppins"/>
                <a:ea typeface="Poppins"/>
                <a:cs typeface="Poppins"/>
                <a:sym typeface="Poppins"/>
              </a:rPr>
              <a:t>SHOULD WE UPGRADE HEATING &amp; ENERGY?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28" y="3311964"/>
            <a:ext cx="7000945" cy="700094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985200" y="3332639"/>
            <a:ext cx="317599" cy="48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</a:t>
            </a:r>
          </a:p>
          <a:p>
            <a:pPr algn="l">
              <a:lnSpc>
                <a:spcPts val="1854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1%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19444" y="3332639"/>
            <a:ext cx="1529556" cy="496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Don’t know</a:t>
            </a:r>
          </a:p>
          <a:p>
            <a:pPr algn="l">
              <a:lnSpc>
                <a:spcPts val="1854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08951" y="7641031"/>
            <a:ext cx="623094" cy="62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Yes</a:t>
            </a:r>
          </a:p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89%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44200" y="3733038"/>
            <a:ext cx="1529556" cy="496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 answer</a:t>
            </a:r>
          </a:p>
          <a:p>
            <a:pPr algn="l">
              <a:lnSpc>
                <a:spcPts val="1854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9%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28" y="3311964"/>
            <a:ext cx="7000945" cy="70009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33948" y="833443"/>
            <a:ext cx="13539724" cy="16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REJUVENATING THE CENTRE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A1BF37"/>
                </a:solidFill>
                <a:latin typeface="Poppins"/>
                <a:ea typeface="Poppins"/>
                <a:cs typeface="Poppins"/>
                <a:sym typeface="Poppins"/>
              </a:rPr>
              <a:t>SHOULD WE IMPROVE ENTRANCE &amp; TOILETS?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77400" y="3314700"/>
            <a:ext cx="3797686" cy="486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Disagree/strongly disagree</a:t>
            </a:r>
          </a:p>
          <a:p>
            <a:pPr algn="l">
              <a:lnSpc>
                <a:spcPts val="1854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7%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89967" y="4123595"/>
            <a:ext cx="1511633" cy="491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 answer</a:t>
            </a:r>
          </a:p>
          <a:p>
            <a:pPr algn="l">
              <a:lnSpc>
                <a:spcPts val="1854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8%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85271" y="6373270"/>
            <a:ext cx="3233043" cy="928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Agree/</a:t>
            </a:r>
          </a:p>
          <a:p>
            <a:pPr algn="l">
              <a:lnSpc>
                <a:spcPts val="2369"/>
              </a:lnSpc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strongly agree</a:t>
            </a:r>
          </a:p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51%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56748" y="7023684"/>
            <a:ext cx="1124645" cy="62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Neutral</a:t>
            </a:r>
          </a:p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34%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28" y="3311964"/>
            <a:ext cx="7000945" cy="70009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33948" y="833443"/>
            <a:ext cx="13539724" cy="16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REJUVENATING THE CENTRE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A1BF37"/>
                </a:solidFill>
                <a:latin typeface="Poppins"/>
                <a:ea typeface="Poppins"/>
                <a:cs typeface="Poppins"/>
                <a:sym typeface="Poppins"/>
              </a:rPr>
              <a:t>SHOULD WE CREATE MORE SPACE IN THE ROOF?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94727" y="3513963"/>
            <a:ext cx="3673673" cy="486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Disagree/strongly disagree</a:t>
            </a:r>
          </a:p>
          <a:p>
            <a:pPr algn="l">
              <a:lnSpc>
                <a:spcPts val="1854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7%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08195" y="4124357"/>
            <a:ext cx="1436277" cy="486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 answer</a:t>
            </a:r>
          </a:p>
          <a:p>
            <a:pPr algn="l">
              <a:lnSpc>
                <a:spcPts val="1854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8%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37646" y="6373270"/>
            <a:ext cx="3233043" cy="928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Agree/</a:t>
            </a:r>
          </a:p>
          <a:p>
            <a:pPr algn="l">
              <a:lnSpc>
                <a:spcPts val="2369"/>
              </a:lnSpc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strongly agree</a:t>
            </a:r>
          </a:p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54%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94727" y="7000824"/>
            <a:ext cx="1124645" cy="62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Neutral</a:t>
            </a:r>
          </a:p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30%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3160983"/>
            <a:ext cx="1371600" cy="486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Don’t know</a:t>
            </a:r>
          </a:p>
          <a:p>
            <a:pPr algn="l">
              <a:lnSpc>
                <a:spcPts val="1854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6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REJUVENATING THE CENTRE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A1BF37"/>
                </a:solidFill>
                <a:latin typeface="Poppins"/>
                <a:ea typeface="Poppins"/>
                <a:cs typeface="Poppins"/>
                <a:sym typeface="Poppins"/>
              </a:rPr>
              <a:t>KEY ORGANISATIONS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3948" y="3092450"/>
            <a:ext cx="15145781" cy="601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South Brent and District Caring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Art House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South Brent Storytellers and Archive 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Library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Sustainable South Brent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6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REJUVENATING THE CENTRE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A1BF37"/>
                </a:solidFill>
                <a:latin typeface="Poppins"/>
                <a:ea typeface="Poppins"/>
                <a:cs typeface="Poppins"/>
                <a:sym typeface="Poppins"/>
              </a:rPr>
              <a:t>PRIORITIES AND OPPORTUNITIES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3948" y="3092450"/>
            <a:ext cx="15145781" cy="601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i="1" dirty="0">
                <a:solidFill>
                  <a:srgbClr val="325B8A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Priority 1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Replacing the roof and installing solar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i="1" dirty="0">
                <a:solidFill>
                  <a:srgbClr val="325B8A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Priority 2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Internal energy and heating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Refurbishing existing space and facilities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i="1" dirty="0">
                <a:solidFill>
                  <a:srgbClr val="325B8A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Exploring aspirations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Creating more space.  Up or out.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075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RAISING THE ROOF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3948" y="2355253"/>
            <a:ext cx="17173077" cy="668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Replace &amp; repair timbers, strengthen where needed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Replace/reuse slates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Fully insulated – potentially new ceilings creating upstairs floors for future use – a double win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Maximum solar electricity generation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Energy storage in batteries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5400000">
            <a:off x="-1963800" y="5502080"/>
            <a:ext cx="6392523" cy="407523"/>
          </a:xfrm>
          <a:custGeom>
            <a:avLst/>
            <a:gdLst/>
            <a:ahLst/>
            <a:cxnLst/>
            <a:rect l="l" t="t" r="r" b="b"/>
            <a:pathLst>
              <a:path w="6392523" h="407523">
                <a:moveTo>
                  <a:pt x="0" y="0"/>
                </a:moveTo>
                <a:lnTo>
                  <a:pt x="6392523" y="0"/>
                </a:lnTo>
                <a:lnTo>
                  <a:pt x="6392523" y="407523"/>
                </a:lnTo>
                <a:lnTo>
                  <a:pt x="0" y="4075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933948" y="833443"/>
            <a:ext cx="13539724" cy="1075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STORY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13519" y="2237272"/>
            <a:ext cx="15145781" cy="734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Opened in 1876 as the South Brent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Board School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Acquired and reopened as a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Community Centre in 1997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2026 marks 150 years at the heart of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the South Brent Community 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Time for rejuvenation for the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next 150 years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075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ENERGY AND HEATING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3948" y="2380081"/>
            <a:ext cx="17173077" cy="734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 A fabric first approach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Energy efficiency measures: insulation, windows, wall and floors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New heating: air source heat pumps/electric heating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Could be room by room approach and/or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phased over time 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Could be a gradual transition off gas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075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REFURBISHMENTS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3948" y="2380081"/>
            <a:ext cx="17173077" cy="534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Improved facilities for our partners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Improved entrances, toilets, storage and office space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Improved kitchen facilities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Improved IT, projectors and screens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075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REFURBISHMENTS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3948" y="2380081"/>
            <a:ext cx="17173077" cy="601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Maximum flexibility for the future: dedicated spaces, shared spaces and bookable rooms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Redecorate throughout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Review the parking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A rejuvenated base for learning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075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ASPIRATIONS: UP OR OUT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3948" y="2380081"/>
            <a:ext cx="17173077" cy="668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Remain an opportunity – and could be phased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We’ll keep the conversations and potential open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We know costs could be up to £2m and involve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long-term disruption for up to 1 year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For now the focus is on roof, energy and heating, 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and as much refurbishment as funds allow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008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APPEAL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3948" y="2380081"/>
            <a:ext cx="16325352" cy="801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We have refreshed surveys and design work underway. Elements of the work blend into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one another, but roughly...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£1/3 million for the roof and associated works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£1/3 million for energy, heating &amp; associated works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£1/3 million for an extensive refurbishment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An overall target of around £1,000,000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1197637" y="4514866"/>
            <a:ext cx="3728145" cy="1320682"/>
            <a:chOff x="0" y="0"/>
            <a:chExt cx="981898" cy="3478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1898" cy="347834"/>
            </a:xfrm>
            <a:custGeom>
              <a:avLst/>
              <a:gdLst/>
              <a:ahLst/>
              <a:cxnLst/>
              <a:rect l="l" t="t" r="r" b="b"/>
              <a:pathLst>
                <a:path w="981898" h="347834">
                  <a:moveTo>
                    <a:pt x="778698" y="0"/>
                  </a:moveTo>
                  <a:cubicBezTo>
                    <a:pt x="890923" y="0"/>
                    <a:pt x="981898" y="77865"/>
                    <a:pt x="981898" y="173917"/>
                  </a:cubicBezTo>
                  <a:cubicBezTo>
                    <a:pt x="981898" y="269969"/>
                    <a:pt x="890923" y="347834"/>
                    <a:pt x="778698" y="347834"/>
                  </a:cubicBezTo>
                  <a:lnTo>
                    <a:pt x="203200" y="347834"/>
                  </a:lnTo>
                  <a:cubicBezTo>
                    <a:pt x="90976" y="347834"/>
                    <a:pt x="0" y="269969"/>
                    <a:pt x="0" y="173917"/>
                  </a:cubicBezTo>
                  <a:cubicBezTo>
                    <a:pt x="0" y="77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1BF3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981898" cy="385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748972" y="276938"/>
            <a:ext cx="3086100" cy="4062646"/>
            <a:chOff x="0" y="0"/>
            <a:chExt cx="812800" cy="1069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069997"/>
            </a:xfrm>
            <a:custGeom>
              <a:avLst/>
              <a:gdLst/>
              <a:ahLst/>
              <a:cxnLst/>
              <a:rect l="l" t="t" r="r" b="b"/>
              <a:pathLst>
                <a:path w="812800" h="1069997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942057"/>
                  </a:lnTo>
                  <a:cubicBezTo>
                    <a:pt x="812800" y="975989"/>
                    <a:pt x="799321" y="1008531"/>
                    <a:pt x="775327" y="1032524"/>
                  </a:cubicBezTo>
                  <a:cubicBezTo>
                    <a:pt x="751333" y="1056518"/>
                    <a:pt x="718791" y="1069997"/>
                    <a:pt x="684859" y="1069997"/>
                  </a:cubicBezTo>
                  <a:lnTo>
                    <a:pt x="127941" y="1069997"/>
                  </a:lnTo>
                  <a:cubicBezTo>
                    <a:pt x="94009" y="1069997"/>
                    <a:pt x="61467" y="1056518"/>
                    <a:pt x="37473" y="1032524"/>
                  </a:cubicBezTo>
                  <a:cubicBezTo>
                    <a:pt x="13479" y="1008531"/>
                    <a:pt x="0" y="975989"/>
                    <a:pt x="0" y="94205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1108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33948" y="833443"/>
            <a:ext cx="13539724" cy="1008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APPEAL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3948" y="2380081"/>
            <a:ext cx="10110174" cy="601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The good news...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We are nearly  halfway there!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We have raised </a:t>
            </a:r>
            <a:r>
              <a:rPr lang="en-US" sz="5000" b="1" dirty="0">
                <a:solidFill>
                  <a:srgbClr val="325B8A"/>
                </a:solidFill>
                <a:latin typeface="Poppins Bold"/>
                <a:ea typeface="Poppins Bold"/>
                <a:cs typeface="Poppins Bold"/>
                <a:sym typeface="Poppins Bold"/>
              </a:rPr>
              <a:t>over £485,000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092672" y="6389062"/>
            <a:ext cx="3233043" cy="31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>
                <a:solidFill>
                  <a:srgbClr val="325B8A"/>
                </a:solidFill>
                <a:latin typeface="Poppins Bold"/>
                <a:ea typeface="Poppins Bold"/>
                <a:cs typeface="Poppins Bold"/>
                <a:sym typeface="Poppins Bold"/>
              </a:rPr>
              <a:t>£100,000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092672" y="5782135"/>
            <a:ext cx="3233043" cy="31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>
                <a:solidFill>
                  <a:srgbClr val="325B8A"/>
                </a:solidFill>
                <a:latin typeface="Poppins Bold"/>
                <a:ea typeface="Poppins Bold"/>
                <a:cs typeface="Poppins Bold"/>
                <a:sym typeface="Poppins Bold"/>
              </a:rPr>
              <a:t>£200,000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092672" y="5175208"/>
            <a:ext cx="3233043" cy="31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>
                <a:solidFill>
                  <a:srgbClr val="325B8A"/>
                </a:solidFill>
                <a:latin typeface="Poppins Bold"/>
                <a:ea typeface="Poppins Bold"/>
                <a:cs typeface="Poppins Bold"/>
                <a:sym typeface="Poppins Bold"/>
              </a:rPr>
              <a:t>£300,000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92672" y="4568281"/>
            <a:ext cx="3233043" cy="31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>
                <a:solidFill>
                  <a:srgbClr val="325B8A"/>
                </a:solidFill>
                <a:latin typeface="Poppins Bold"/>
                <a:ea typeface="Poppins Bold"/>
                <a:cs typeface="Poppins Bold"/>
                <a:sym typeface="Poppins Bold"/>
              </a:rPr>
              <a:t>£400,000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92672" y="3961354"/>
            <a:ext cx="3233043" cy="31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>
                <a:solidFill>
                  <a:srgbClr val="325B8A"/>
                </a:solidFill>
                <a:latin typeface="Poppins Bold"/>
                <a:ea typeface="Poppins Bold"/>
                <a:cs typeface="Poppins Bold"/>
                <a:sym typeface="Poppins Bold"/>
              </a:rPr>
              <a:t>£500,000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92672" y="3354427"/>
            <a:ext cx="3233043" cy="31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>
                <a:solidFill>
                  <a:srgbClr val="325B8A"/>
                </a:solidFill>
                <a:latin typeface="Poppins Bold"/>
                <a:ea typeface="Poppins Bold"/>
                <a:cs typeface="Poppins Bold"/>
                <a:sym typeface="Poppins Bold"/>
              </a:rPr>
              <a:t>£600,000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092672" y="2747500"/>
            <a:ext cx="3233043" cy="31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>
                <a:solidFill>
                  <a:srgbClr val="325B8A"/>
                </a:solidFill>
                <a:latin typeface="Poppins Bold"/>
                <a:ea typeface="Poppins Bold"/>
                <a:cs typeface="Poppins Bold"/>
                <a:sym typeface="Poppins Bold"/>
              </a:rPr>
              <a:t>£700,000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092672" y="2140573"/>
            <a:ext cx="3233043" cy="31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>
                <a:solidFill>
                  <a:srgbClr val="325B8A"/>
                </a:solidFill>
                <a:latin typeface="Poppins Bold"/>
                <a:ea typeface="Poppins Bold"/>
                <a:cs typeface="Poppins Bold"/>
                <a:sym typeface="Poppins Bold"/>
              </a:rPr>
              <a:t>£800,000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092672" y="1533646"/>
            <a:ext cx="3233043" cy="31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>
                <a:solidFill>
                  <a:srgbClr val="325B8A"/>
                </a:solidFill>
                <a:latin typeface="Poppins Bold"/>
                <a:ea typeface="Poppins Bold"/>
                <a:cs typeface="Poppins Bold"/>
                <a:sym typeface="Poppins Bold"/>
              </a:rPr>
              <a:t>£900,000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92672" y="926719"/>
            <a:ext cx="3233043" cy="31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9"/>
              </a:lnSpc>
              <a:spcBef>
                <a:spcPct val="0"/>
              </a:spcBef>
            </a:pPr>
            <a:r>
              <a:rPr lang="en-US" sz="2300">
                <a:solidFill>
                  <a:srgbClr val="325B8A"/>
                </a:solidFill>
                <a:latin typeface="Poppins Bold"/>
                <a:ea typeface="Poppins Bold"/>
                <a:cs typeface="Poppins Bold"/>
                <a:sym typeface="Poppins Bold"/>
              </a:rPr>
              <a:t>£1000,000</a:t>
            </a: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10016491" y="3306206"/>
            <a:ext cx="6090437" cy="1543050"/>
            <a:chOff x="0" y="0"/>
            <a:chExt cx="1604066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04066" cy="406400"/>
            </a:xfrm>
            <a:custGeom>
              <a:avLst/>
              <a:gdLst/>
              <a:ahLst/>
              <a:cxnLst/>
              <a:rect l="l" t="t" r="r" b="b"/>
              <a:pathLst>
                <a:path w="1604066" h="406400">
                  <a:moveTo>
                    <a:pt x="1400866" y="0"/>
                  </a:moveTo>
                  <a:cubicBezTo>
                    <a:pt x="1513090" y="0"/>
                    <a:pt x="1604066" y="90976"/>
                    <a:pt x="1604066" y="203200"/>
                  </a:cubicBezTo>
                  <a:cubicBezTo>
                    <a:pt x="1604066" y="315424"/>
                    <a:pt x="1513090" y="406400"/>
                    <a:pt x="140086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95092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0406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6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MONEY</a:t>
            </a:r>
          </a:p>
          <a:p>
            <a:pPr algn="l">
              <a:lnSpc>
                <a:spcPts val="5150"/>
              </a:lnSpc>
            </a:pPr>
            <a:r>
              <a:rPr lang="en-US" sz="5000">
                <a:solidFill>
                  <a:srgbClr val="A1BF37"/>
                </a:solidFill>
                <a:latin typeface="Poppins"/>
                <a:ea typeface="Poppins"/>
                <a:cs typeface="Poppins"/>
                <a:sym typeface="Poppins"/>
              </a:rPr>
              <a:t>HOW WE GOT THIS FAR... OVER 7 YEARS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3948" y="3092450"/>
            <a:ext cx="15145781" cy="734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£201,700 from Grants 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£267,000 from Donations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…………….including an individual £250,000!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£9,500 from Events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£1,500 from Legacies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£5,500 from interest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5917698" y="2530157"/>
            <a:ext cx="6452604" cy="6371946"/>
          </a:xfrm>
          <a:custGeom>
            <a:avLst/>
            <a:gdLst/>
            <a:ahLst/>
            <a:cxnLst/>
            <a:rect l="l" t="t" r="r" b="b"/>
            <a:pathLst>
              <a:path w="6452604" h="6371946">
                <a:moveTo>
                  <a:pt x="0" y="0"/>
                </a:moveTo>
                <a:lnTo>
                  <a:pt x="6452604" y="0"/>
                </a:lnTo>
                <a:lnTo>
                  <a:pt x="6452604" y="6371946"/>
                </a:lnTo>
                <a:lnTo>
                  <a:pt x="0" y="63719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933948" y="833443"/>
            <a:ext cx="13539724" cy="1008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THE APPEAL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27478" y="4302874"/>
            <a:ext cx="3233043" cy="2864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8"/>
              </a:lnSpc>
            </a:pPr>
            <a:r>
              <a:rPr lang="en-US" sz="42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We need a further £500,000</a:t>
            </a:r>
          </a:p>
          <a:p>
            <a:pPr algn="ctr">
              <a:lnSpc>
                <a:spcPts val="4428"/>
              </a:lnSpc>
              <a:spcBef>
                <a:spcPct val="0"/>
              </a:spcBef>
            </a:pPr>
            <a:r>
              <a:rPr lang="en-US" sz="42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by 31st May 2025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5974E-5E8A-671C-3E80-3323B8B96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13200D-8F66-2164-ABC6-C981D4450E00}"/>
              </a:ext>
            </a:extLst>
          </p:cNvPr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D88EEFE-FFF9-ADA7-AC29-6742E51FB6DA}"/>
              </a:ext>
            </a:extLst>
          </p:cNvPr>
          <p:cNvSpPr txBox="1"/>
          <p:nvPr/>
        </p:nvSpPr>
        <p:spPr>
          <a:xfrm>
            <a:off x="933948" y="833443"/>
            <a:ext cx="13539724" cy="1008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NEXT STEPS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43EE2F8-5C2F-5CC0-A8F1-D5CB375B4F40}"/>
              </a:ext>
            </a:extLst>
          </p:cNvPr>
          <p:cNvSpPr txBox="1"/>
          <p:nvPr/>
        </p:nvSpPr>
        <p:spPr>
          <a:xfrm>
            <a:off x="933948" y="3092450"/>
            <a:ext cx="15145781" cy="601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Launch of the appeal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Further design and costings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Contract preparation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Detailed discussions with partners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55108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7800" y="3467100"/>
            <a:ext cx="5245361" cy="5245361"/>
          </a:xfrm>
          <a:custGeom>
            <a:avLst/>
            <a:gdLst/>
            <a:ahLst/>
            <a:cxnLst/>
            <a:rect l="l" t="t" r="r" b="b"/>
            <a:pathLst>
              <a:path w="5245361" h="5245361">
                <a:moveTo>
                  <a:pt x="0" y="0"/>
                </a:moveTo>
                <a:lnTo>
                  <a:pt x="5245362" y="0"/>
                </a:lnTo>
                <a:lnTo>
                  <a:pt x="5245362" y="5245362"/>
                </a:lnTo>
                <a:lnTo>
                  <a:pt x="0" y="5245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075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OVER TO YOU</a:t>
            </a:r>
          </a:p>
        </p:txBody>
      </p:sp>
      <p:pic>
        <p:nvPicPr>
          <p:cNvPr id="4" name="Picture 3" descr="A blue and red poster with white text&#10;&#10;AI-generated content may be incorrect.">
            <a:extLst>
              <a:ext uri="{FF2B5EF4-FFF2-40B4-BE49-F238E27FC236}">
                <a16:creationId xmlns:a16="http://schemas.microsoft.com/office/drawing/2014/main" id="{BFB77777-4962-847E-915B-2001E7589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16" y="248100"/>
            <a:ext cx="5436186" cy="977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075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CHARITABLE WORK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349500"/>
            <a:ext cx="15145781" cy="734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We are a charity and work entirely for public benefit and not for profit.  Two main aims: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ts val="5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1" u="none" strike="noStrike" kern="1200" cap="none" spc="0" normalizeH="0" baseline="0" noProof="0" dirty="0">
                <a:ln>
                  <a:noFill/>
                </a:ln>
                <a:solidFill>
                  <a:srgbClr val="195092"/>
                </a:solidFill>
                <a:effectLst/>
                <a:uLnTx/>
                <a:uFillTx/>
                <a:latin typeface="Poppins Italics"/>
                <a:ea typeface="Poppins Italics"/>
                <a:cs typeface="Poppins Italics"/>
                <a:sym typeface="Poppins Italics"/>
              </a:rPr>
              <a:t>Education and social welfare for all – in the centre, in partnership and elsewhere</a:t>
            </a:r>
          </a:p>
          <a:p>
            <a:pPr algn="l">
              <a:lnSpc>
                <a:spcPts val="5150"/>
              </a:lnSpc>
            </a:pPr>
            <a:endParaRPr lang="en-US" sz="5000" i="1" dirty="0">
              <a:solidFill>
                <a:srgbClr val="195092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 algn="l">
              <a:lnSpc>
                <a:spcPts val="5150"/>
              </a:lnSpc>
            </a:pPr>
            <a:r>
              <a:rPr lang="en-US" sz="5000" i="1" dirty="0">
                <a:solidFill>
                  <a:srgbClr val="195092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Establish and run a Community Centre</a:t>
            </a:r>
          </a:p>
          <a:p>
            <a:pPr algn="l">
              <a:lnSpc>
                <a:spcPts val="5150"/>
              </a:lnSpc>
            </a:pPr>
            <a:endParaRPr lang="en-US" sz="5000" i="1" dirty="0">
              <a:solidFill>
                <a:srgbClr val="195092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Led by trustees and supported by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Michelle, our </a:t>
            </a:r>
            <a:r>
              <a:rPr lang="en-US" sz="500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Centre Manager</a:t>
            </a: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075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NOW: NEXT STEPS...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3948" y="3092450"/>
            <a:ext cx="16575064" cy="668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Please join us for food &amp; conversation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View the boards and information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Give us your thoughts on next steps for fundraising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Buy a slate or two...or consider more…….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325B8A"/>
                </a:solidFill>
                <a:latin typeface="Poppins"/>
                <a:ea typeface="Poppins"/>
                <a:cs typeface="Poppins"/>
                <a:sym typeface="Poppins"/>
              </a:rPr>
              <a:t>Back for the AGM at 8.30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325B8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4DE5C8-9ABE-6E5E-FB71-2D13D08FC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0" y="266700"/>
            <a:ext cx="3924502" cy="39118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09699" y="1028700"/>
            <a:ext cx="6404906" cy="8229600"/>
          </a:xfrm>
          <a:custGeom>
            <a:avLst/>
            <a:gdLst/>
            <a:ahLst/>
            <a:cxnLst/>
            <a:rect l="l" t="t" r="r" b="b"/>
            <a:pathLst>
              <a:path w="6404906" h="8229600">
                <a:moveTo>
                  <a:pt x="0" y="0"/>
                </a:moveTo>
                <a:lnTo>
                  <a:pt x="6404906" y="0"/>
                </a:lnTo>
                <a:lnTo>
                  <a:pt x="64049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57" r="-233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8061317" y="1719586"/>
            <a:ext cx="9197983" cy="6904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69" b="1" dirty="0">
                <a:solidFill>
                  <a:srgbClr val="19509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Facilities</a:t>
            </a:r>
          </a:p>
          <a:p>
            <a:pPr algn="l">
              <a:lnSpc>
                <a:spcPts val="7694"/>
              </a:lnSpc>
            </a:pPr>
            <a:endParaRPr lang="en-US" sz="7469" b="1" dirty="0">
              <a:solidFill>
                <a:srgbClr val="19509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7694"/>
              </a:lnSpc>
            </a:pPr>
            <a:r>
              <a:rPr lang="en-US" sz="7469" b="1" dirty="0">
                <a:solidFill>
                  <a:srgbClr val="19509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Services</a:t>
            </a:r>
          </a:p>
          <a:p>
            <a:pPr algn="l">
              <a:lnSpc>
                <a:spcPts val="7694"/>
              </a:lnSpc>
            </a:pPr>
            <a:endParaRPr lang="en-US" sz="7469" b="1" dirty="0">
              <a:solidFill>
                <a:srgbClr val="19509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7694"/>
              </a:lnSpc>
            </a:pPr>
            <a:r>
              <a:rPr lang="en-US" sz="7469" b="1" dirty="0">
                <a:solidFill>
                  <a:srgbClr val="19509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Activities</a:t>
            </a:r>
          </a:p>
          <a:p>
            <a:pPr algn="l">
              <a:lnSpc>
                <a:spcPts val="7694"/>
              </a:lnSpc>
            </a:pPr>
            <a:endParaRPr lang="en-US" sz="7469" b="1" dirty="0">
              <a:solidFill>
                <a:srgbClr val="19509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7694"/>
              </a:lnSpc>
            </a:pPr>
            <a:r>
              <a:rPr lang="en-US" sz="7469" b="1" dirty="0">
                <a:solidFill>
                  <a:srgbClr val="19509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Partnerships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6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REJUVENATING THE CENTRE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A1BF37"/>
                </a:solidFill>
                <a:latin typeface="Poppins"/>
                <a:ea typeface="Poppins"/>
                <a:cs typeface="Poppins"/>
                <a:sym typeface="Poppins"/>
              </a:rPr>
              <a:t>THE CHALLENGES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3948" y="3092450"/>
            <a:ext cx="15145781" cy="668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An aging roof with increasing damage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Inefficient heating and insulation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Lack of space but also some underused space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Poor quality of some space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6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REJUVENATING THE CENTRE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A1BF37"/>
                </a:solidFill>
                <a:latin typeface="Poppins"/>
                <a:ea typeface="Poppins"/>
                <a:cs typeface="Poppins"/>
                <a:sym typeface="Poppins"/>
              </a:rPr>
              <a:t>THE CONSULTATION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3948" y="3092450"/>
            <a:ext cx="15145781" cy="534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Ran in A</a:t>
            </a:r>
            <a:r>
              <a:rPr lang="en-US" sz="5000" dirty="0">
                <a:solidFill>
                  <a:srgbClr val="195092"/>
                </a:solidFill>
                <a:latin typeface="Poppins"/>
                <a:cs typeface="Poppins"/>
                <a:sym typeface="Poppins"/>
              </a:rPr>
              <a:t>utumn</a:t>
            </a: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 2024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3 proposals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2 aspirations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5582737" y="0"/>
            <a:ext cx="7122526" cy="10287000"/>
          </a:xfrm>
          <a:custGeom>
            <a:avLst/>
            <a:gdLst/>
            <a:ahLst/>
            <a:cxnLst/>
            <a:rect l="l" t="t" r="r" b="b"/>
            <a:pathLst>
              <a:path w="7122526" h="10287000">
                <a:moveTo>
                  <a:pt x="0" y="0"/>
                </a:moveTo>
                <a:lnTo>
                  <a:pt x="7122526" y="0"/>
                </a:lnTo>
                <a:lnTo>
                  <a:pt x="7122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3" r="-457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5503059" y="0"/>
            <a:ext cx="7281881" cy="10287000"/>
          </a:xfrm>
          <a:custGeom>
            <a:avLst/>
            <a:gdLst/>
            <a:ahLst/>
            <a:cxnLst/>
            <a:rect l="l" t="t" r="r" b="b"/>
            <a:pathLst>
              <a:path w="7281881" h="10287000">
                <a:moveTo>
                  <a:pt x="0" y="0"/>
                </a:moveTo>
                <a:lnTo>
                  <a:pt x="7281882" y="0"/>
                </a:lnTo>
                <a:lnTo>
                  <a:pt x="72818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45" t="-558" r="-4917" b="-452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89463" y="7612456"/>
            <a:ext cx="2617562" cy="2579294"/>
          </a:xfrm>
          <a:custGeom>
            <a:avLst/>
            <a:gdLst/>
            <a:ahLst/>
            <a:cxnLst/>
            <a:rect l="l" t="t" r="r" b="b"/>
            <a:pathLst>
              <a:path w="2617562" h="2579294">
                <a:moveTo>
                  <a:pt x="0" y="0"/>
                </a:moveTo>
                <a:lnTo>
                  <a:pt x="2617562" y="0"/>
                </a:lnTo>
                <a:lnTo>
                  <a:pt x="2617562" y="2579294"/>
                </a:lnTo>
                <a:lnTo>
                  <a:pt x="0" y="2579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33948" y="833443"/>
            <a:ext cx="13539724" cy="169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7470" b="1" dirty="0">
                <a:solidFill>
                  <a:srgbClr val="A1BF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REJUVENATING THE CENTRE</a:t>
            </a: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A1BF37"/>
                </a:solidFill>
                <a:latin typeface="Poppins"/>
                <a:ea typeface="Poppins"/>
                <a:cs typeface="Poppins"/>
                <a:sym typeface="Poppins"/>
              </a:rPr>
              <a:t>THE CONSULTATION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3496" y="3086100"/>
            <a:ext cx="15145781" cy="601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cs typeface="Poppins"/>
              <a:sym typeface="Poppins"/>
            </a:endParaRPr>
          </a:p>
          <a:p>
            <a:pPr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cs typeface="Poppins"/>
                <a:sym typeface="Poppins"/>
              </a:rPr>
              <a:t>400 individual responses.   13 organisations.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Broad, deep and thoughtful feedback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150"/>
              </a:lnSpc>
            </a:pPr>
            <a:r>
              <a:rPr lang="en-US" sz="5000" dirty="0">
                <a:solidFill>
                  <a:srgbClr val="195092"/>
                </a:solidFill>
                <a:latin typeface="Poppins"/>
                <a:ea typeface="Poppins"/>
                <a:cs typeface="Poppins"/>
                <a:sym typeface="Poppins"/>
              </a:rPr>
              <a:t>Full feedback to come but...</a:t>
            </a:r>
          </a:p>
          <a:p>
            <a:pPr algn="l">
              <a:lnSpc>
                <a:spcPts val="5150"/>
              </a:lnSpc>
            </a:pPr>
            <a:endParaRPr lang="en-US" sz="5000" dirty="0">
              <a:solidFill>
                <a:srgbClr val="19509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877</Words>
  <Application>Microsoft Office PowerPoint</Application>
  <PresentationFormat>Custom</PresentationFormat>
  <Paragraphs>286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Poppins Bold</vt:lpstr>
      <vt:lpstr>Poppins Medium</vt:lpstr>
      <vt:lpstr>Calibri</vt:lpstr>
      <vt:lpstr>Poppins</vt:lpstr>
      <vt:lpstr>Poppins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School Feb 25</dc:title>
  <dc:creator>User</dc:creator>
  <cp:lastModifiedBy>Ross Kennerley</cp:lastModifiedBy>
  <cp:revision>2</cp:revision>
  <dcterms:created xsi:type="dcterms:W3CDTF">2006-08-16T00:00:00Z</dcterms:created>
  <dcterms:modified xsi:type="dcterms:W3CDTF">2025-02-25T08:46:33Z</dcterms:modified>
  <dc:identifier>DAGfxcs3U3U</dc:identifier>
</cp:coreProperties>
</file>